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3619" autoAdjust="0"/>
  </p:normalViewPr>
  <p:slideViewPr>
    <p:cSldViewPr snapToGrid="0" snapToObjects="1">
      <p:cViewPr varScale="1">
        <p:scale>
          <a:sx n="90" d="100"/>
          <a:sy n="90" d="100"/>
        </p:scale>
        <p:origin x="66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2240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pi.example.com/data').subscribe" TargetMode="Externa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ocs.angularjs.org/guide" TargetMode="Externa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example.com/image.png" TargetMode="Externa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api.example.com/data').subscribe" TargetMode="Externa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this.fb.group" TargetMode="Externa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85061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24124" y="1814632"/>
            <a:ext cx="7468553" cy="19431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20" b="1" kern="0" spc="-122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Introduction to Angular</a:t>
            </a:r>
            <a:endParaRPr lang="en-US" sz="6120" dirty="0"/>
          </a:p>
        </p:txBody>
      </p:sp>
      <p:sp>
        <p:nvSpPr>
          <p:cNvPr id="6" name="Text 2"/>
          <p:cNvSpPr/>
          <p:nvPr/>
        </p:nvSpPr>
        <p:spPr>
          <a:xfrm>
            <a:off x="6324124" y="4116705"/>
            <a:ext cx="7468553" cy="22981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Angular is a powerful and versatile JavaScript framework used to build dynamic web applications. It's maintained by </a:t>
            </a:r>
            <a:r>
              <a:rPr lang="en-US" sz="1885" b="1" kern="0" spc="-38" dirty="0">
                <a:solidFill>
                  <a:srgbClr val="7030A0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Google</a:t>
            </a:r>
            <a:r>
              <a:rPr lang="en-US" sz="1885" b="1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 </a:t>
            </a:r>
            <a:r>
              <a:rPr lang="en-US" sz="1885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and has become a popular choice for front-end development, favored for its efficiency, robustness, and comprehensive features. This presentation delves into the fundamentals of Angular, exploring its core concepts, advantages, and practical implementation. </a:t>
            </a:r>
            <a:endParaRPr lang="en-US" sz="188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9244" y="1546503"/>
            <a:ext cx="6613684" cy="5204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98"/>
              </a:lnSpc>
              <a:buNone/>
            </a:pPr>
            <a:r>
              <a:rPr lang="en-US" sz="3278" b="1" kern="0" spc="-66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Angular Routing and HTTP Requests</a:t>
            </a:r>
            <a:endParaRPr lang="en-US" sz="3278" dirty="0"/>
          </a:p>
        </p:txBody>
      </p:sp>
      <p:sp>
        <p:nvSpPr>
          <p:cNvPr id="6" name="Shape 2"/>
          <p:cNvSpPr/>
          <p:nvPr/>
        </p:nvSpPr>
        <p:spPr>
          <a:xfrm>
            <a:off x="619244" y="2531388"/>
            <a:ext cx="398145" cy="398145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755809" y="2605564"/>
            <a:ext cx="124897" cy="2497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67"/>
              </a:lnSpc>
              <a:buNone/>
            </a:pPr>
            <a:r>
              <a:rPr lang="en-US" sz="1967" b="1" kern="0" spc="-39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1</a:t>
            </a:r>
            <a:endParaRPr lang="en-US" sz="1967" dirty="0"/>
          </a:p>
        </p:txBody>
      </p:sp>
      <p:sp>
        <p:nvSpPr>
          <p:cNvPr id="8" name="Text 4"/>
          <p:cNvSpPr/>
          <p:nvPr/>
        </p:nvSpPr>
        <p:spPr>
          <a:xfrm>
            <a:off x="1194316" y="2531388"/>
            <a:ext cx="2081808" cy="2602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49"/>
              </a:lnSpc>
              <a:buNone/>
            </a:pPr>
            <a:r>
              <a:rPr lang="en-US" sz="1639" b="1" u="sng" kern="0" spc="-33" dirty="0">
                <a:solidFill>
                  <a:srgbClr val="272525"/>
                </a:solidFill>
                <a:latin typeface="Times New Roman" panose="02020603050405020304" pitchFamily="18" charset="0"/>
                <a:ea typeface="Source Serif Pro" pitchFamily="34" charset="-122"/>
                <a:cs typeface="Times New Roman" panose="02020603050405020304" pitchFamily="18" charset="0"/>
              </a:rPr>
              <a:t>Routing</a:t>
            </a:r>
            <a:endParaRPr lang="en-US" sz="1639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194316" y="2897742"/>
            <a:ext cx="3289221" cy="430049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9"/>
              </a:lnSpc>
              <a:buNone/>
            </a:pPr>
            <a:r>
              <a:rPr lang="en-US" sz="1400" kern="0" spc="-2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Angular routing allows navigating between different parts of the application without reloading the entire page, creating a smooth and seamless user experience</a:t>
            </a:r>
            <a:r>
              <a:rPr lang="en-US" sz="1393" kern="0" spc="-28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r>
              <a:rPr lang="en-US" sz="1393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93" b="1" kern="0" spc="-28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const routes: Routes = </a:t>
            </a:r>
            <a:endParaRPr lang="en-US" sz="1393" dirty="0">
              <a:solidFill>
                <a:srgbClr val="7030A0"/>
              </a:solidFill>
            </a:endParaRPr>
          </a:p>
        </p:txBody>
      </p:sp>
      <p:sp>
        <p:nvSpPr>
          <p:cNvPr id="10" name="Text 6"/>
          <p:cNvSpPr/>
          <p:nvPr/>
        </p:nvSpPr>
        <p:spPr>
          <a:xfrm>
            <a:off x="1194316" y="4418886"/>
            <a:ext cx="3289221" cy="25986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9"/>
              </a:lnSpc>
              <a:buNone/>
            </a:pPr>
            <a:r>
              <a:rPr lang="en-US" sz="1393" b="1" kern="0" spc="-28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 { path: 'home', component: HomeComponent }, { path: 'about', component: AboutComponent } ];</a:t>
            </a:r>
            <a:r>
              <a:rPr lang="en-US" sz="1393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400" i="1" kern="0" spc="-2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//Router Module:</a:t>
            </a:r>
            <a:r>
              <a:rPr lang="en-US" sz="1393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93" b="1" kern="0" spc="-28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@NgModule({ imports: [RouterModule.forRoot(routes)], exports: [RouterModule] }) export class AppRoutingModule { }</a:t>
            </a:r>
            <a:endParaRPr lang="en-US" sz="1393" dirty="0">
              <a:solidFill>
                <a:srgbClr val="7030A0"/>
              </a:solidFill>
            </a:endParaRPr>
          </a:p>
        </p:txBody>
      </p:sp>
      <p:sp>
        <p:nvSpPr>
          <p:cNvPr id="11" name="Shape 7"/>
          <p:cNvSpPr/>
          <p:nvPr/>
        </p:nvSpPr>
        <p:spPr>
          <a:xfrm>
            <a:off x="4660463" y="2531388"/>
            <a:ext cx="398145" cy="398145"/>
          </a:xfrm>
          <a:prstGeom prst="roundRect">
            <a:avLst>
              <a:gd name="adj" fmla="val 18667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4797028" y="2605564"/>
            <a:ext cx="124897" cy="2497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67"/>
              </a:lnSpc>
              <a:buNone/>
            </a:pPr>
            <a:r>
              <a:rPr lang="en-US" sz="1967" b="1" kern="0" spc="-39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</a:t>
            </a:r>
            <a:endParaRPr lang="en-US" sz="1967" dirty="0"/>
          </a:p>
        </p:txBody>
      </p:sp>
      <p:sp>
        <p:nvSpPr>
          <p:cNvPr id="13" name="Text 9"/>
          <p:cNvSpPr/>
          <p:nvPr/>
        </p:nvSpPr>
        <p:spPr>
          <a:xfrm>
            <a:off x="5235535" y="2531388"/>
            <a:ext cx="2081808" cy="2602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049"/>
              </a:lnSpc>
              <a:buNone/>
            </a:pPr>
            <a:r>
              <a:rPr lang="en-US" sz="1639" b="1" u="sng" kern="0" spc="-3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HTTP </a:t>
            </a:r>
            <a:r>
              <a:rPr lang="en-US" sz="1639" b="1" u="sng" kern="0" spc="-33" dirty="0">
                <a:solidFill>
                  <a:srgbClr val="272525"/>
                </a:solidFill>
                <a:latin typeface="Times New Roman" panose="02020603050405020304" pitchFamily="18" charset="0"/>
                <a:ea typeface="Source Serif Pro" pitchFamily="34" charset="-122"/>
                <a:cs typeface="Times New Roman" panose="02020603050405020304" pitchFamily="18" charset="0"/>
              </a:rPr>
              <a:t>Requests</a:t>
            </a:r>
            <a:endParaRPr lang="en-US" sz="1639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0"/>
          <p:cNvSpPr/>
          <p:nvPr/>
        </p:nvSpPr>
        <p:spPr>
          <a:xfrm>
            <a:off x="5235535" y="2897743"/>
            <a:ext cx="3289221" cy="36791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9"/>
              </a:lnSpc>
              <a:buNone/>
            </a:pPr>
            <a:r>
              <a:rPr lang="en-US" sz="1400" kern="0" spc="-2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Angular provides the HttpClient service for making HTTP requests to external APIs or servers to retrieve or send data. This enables communication with backend systems and integration with external services.</a:t>
            </a:r>
            <a:r>
              <a:rPr lang="en-US" sz="1393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93" b="1" kern="0" spc="-28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this.http.get('</a:t>
            </a:r>
            <a:r>
              <a:rPr lang="en-US" sz="1393" b="1" u="sng" kern="0" spc="-28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https://api.example.com/data').subscribe</a:t>
            </a:r>
            <a:r>
              <a:rPr lang="en-US" sz="1393" b="1" kern="0" spc="-28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(response =&gt; console.log(response));</a:t>
            </a:r>
            <a:r>
              <a:rPr lang="en-US" sz="1393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400" kern="0" spc="-2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(</a:t>
            </a:r>
            <a:r>
              <a:rPr lang="en-US" sz="1400" kern="0" spc="-28" dirty="0">
                <a:solidFill>
                  <a:srgbClr val="272525"/>
                </a:solidFill>
                <a:highlight>
                  <a:srgbClr val="F0D4F7"/>
                </a:highlight>
                <a:latin typeface="Times New Roman" panose="02020603050405020304" pitchFamily="18" charset="0"/>
                <a:ea typeface="Consolas" pitchFamily="34" charset="-122"/>
                <a:cs typeface="Times New Roman" panose="02020603050405020304" pitchFamily="18" charset="0"/>
              </a:rPr>
              <a:t>http.get</a:t>
            </a:r>
            <a:r>
              <a:rPr lang="en-US" sz="1400" kern="0" spc="-2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 sends a GET request to the specified URL, and the response is logged to the console.)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7724" y="2817257"/>
            <a:ext cx="5632490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b="1" kern="0" spc="-89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Conclusion:</a:t>
            </a:r>
            <a:endParaRPr lang="en-US" sz="4435" dirty="0"/>
          </a:p>
        </p:txBody>
      </p:sp>
      <p:sp>
        <p:nvSpPr>
          <p:cNvPr id="6" name="Text 2"/>
          <p:cNvSpPr/>
          <p:nvPr/>
        </p:nvSpPr>
        <p:spPr>
          <a:xfrm>
            <a:off x="837724" y="3880246"/>
            <a:ext cx="7468553" cy="20208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Angular provides a rich set of tools and features that streamline frontend development, including efficient data binding and modular design. To maximize your use of Angular, explore its extensive </a:t>
            </a:r>
            <a:r>
              <a:rPr lang="en-US" sz="1885" b="1" u="sng" kern="0" spc="-38" dirty="0">
                <a:solidFill>
                  <a:srgbClr val="BE49DF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documentation </a:t>
            </a:r>
            <a:r>
              <a:rPr lang="en-US" sz="1885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and tutorials to unlock its full potential and stay ahead in web development</a:t>
            </a:r>
            <a:endParaRPr lang="en-US" sz="188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21266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50698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74063" y="3218855"/>
            <a:ext cx="5808464" cy="5899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45"/>
              </a:lnSpc>
              <a:buNone/>
            </a:pPr>
            <a:r>
              <a:rPr lang="en-US" sz="3716" b="1" kern="0" spc="-7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Why Frontend Frameworks?</a:t>
            </a:r>
            <a:endParaRPr lang="en-US" sz="3716" dirty="0"/>
          </a:p>
        </p:txBody>
      </p:sp>
      <p:sp>
        <p:nvSpPr>
          <p:cNvPr id="6" name="Shape 2"/>
          <p:cNvSpPr/>
          <p:nvPr/>
        </p:nvSpPr>
        <p:spPr>
          <a:xfrm>
            <a:off x="1074063" y="4335185"/>
            <a:ext cx="451247" cy="451247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28844" y="4419243"/>
            <a:ext cx="141565" cy="283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0"/>
              </a:lnSpc>
              <a:buNone/>
            </a:pPr>
            <a:r>
              <a:rPr lang="en-US" sz="2230" b="1" kern="0" spc="-45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1</a:t>
            </a:r>
            <a:endParaRPr lang="en-US" sz="2230" dirty="0"/>
          </a:p>
        </p:txBody>
      </p:sp>
      <p:sp>
        <p:nvSpPr>
          <p:cNvPr id="8" name="Text 4"/>
          <p:cNvSpPr/>
          <p:nvPr/>
        </p:nvSpPr>
        <p:spPr>
          <a:xfrm>
            <a:off x="1725811" y="4335185"/>
            <a:ext cx="2359581" cy="2949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2"/>
              </a:lnSpc>
              <a:buNone/>
            </a:pPr>
            <a:r>
              <a:rPr lang="en-US" sz="1858" b="1" u="sng" kern="0" spc="-37" dirty="0">
                <a:solidFill>
                  <a:srgbClr val="272525"/>
                </a:solidFill>
                <a:latin typeface="Times New Roman" panose="02020603050405020304" pitchFamily="18" charset="0"/>
                <a:ea typeface="Source Serif Pro" pitchFamily="34" charset="-122"/>
                <a:cs typeface="Times New Roman" panose="02020603050405020304" pitchFamily="18" charset="0"/>
              </a:rPr>
              <a:t>Code Reusability</a:t>
            </a:r>
            <a:endParaRPr lang="en-US" sz="1858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1725811" y="4750356"/>
            <a:ext cx="5489138" cy="962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7"/>
              </a:lnSpc>
              <a:buNone/>
            </a:pPr>
            <a:r>
              <a:rPr lang="en-US" sz="1579" kern="0" spc="-32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Frameworks provide pre-built components and structures, promoting code reuse, reducing development time, and fostering consistency across applications</a:t>
            </a:r>
            <a:r>
              <a:rPr lang="en-US" sz="1579" kern="0" spc="-32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579" dirty="0"/>
          </a:p>
        </p:txBody>
      </p:sp>
      <p:sp>
        <p:nvSpPr>
          <p:cNvPr id="10" name="Shape 6"/>
          <p:cNvSpPr/>
          <p:nvPr/>
        </p:nvSpPr>
        <p:spPr>
          <a:xfrm>
            <a:off x="7415451" y="4335185"/>
            <a:ext cx="451247" cy="451247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7570232" y="4419243"/>
            <a:ext cx="141565" cy="283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0"/>
              </a:lnSpc>
              <a:buNone/>
            </a:pPr>
            <a:r>
              <a:rPr lang="en-US" sz="2230" b="1" kern="0" spc="-45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</a:t>
            </a:r>
            <a:endParaRPr lang="en-US" sz="2230" dirty="0"/>
          </a:p>
        </p:txBody>
      </p:sp>
      <p:sp>
        <p:nvSpPr>
          <p:cNvPr id="12" name="Text 8"/>
          <p:cNvSpPr/>
          <p:nvPr/>
        </p:nvSpPr>
        <p:spPr>
          <a:xfrm>
            <a:off x="8067199" y="4335185"/>
            <a:ext cx="2703582" cy="2949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2"/>
              </a:lnSpc>
              <a:buNone/>
            </a:pPr>
            <a:r>
              <a:rPr lang="en-US" sz="1858" b="1" u="sng" kern="0" spc="-37" dirty="0">
                <a:solidFill>
                  <a:srgbClr val="272525"/>
                </a:solidFill>
                <a:latin typeface="Times New Roman" panose="02020603050405020304" pitchFamily="18" charset="0"/>
                <a:ea typeface="Source Serif Pro" pitchFamily="34" charset="-122"/>
                <a:cs typeface="Times New Roman" panose="02020603050405020304" pitchFamily="18" charset="0"/>
              </a:rPr>
              <a:t>Simplified Development</a:t>
            </a:r>
            <a:endParaRPr lang="en-US" sz="1858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8067199" y="4750356"/>
            <a:ext cx="5489138" cy="962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7"/>
              </a:lnSpc>
              <a:buNone/>
            </a:pPr>
            <a:r>
              <a:rPr lang="en-US" sz="1579" kern="0" spc="-32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Frameworks offer standardized patterns and best practices, simplifying development by streamlining common tasks and reducing the need for repetitive coding.</a:t>
            </a:r>
            <a:endParaRPr lang="en-US" sz="157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1074063" y="6139458"/>
            <a:ext cx="451247" cy="451247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1228844" y="6223516"/>
            <a:ext cx="141565" cy="283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0"/>
              </a:lnSpc>
              <a:buNone/>
            </a:pPr>
            <a:r>
              <a:rPr lang="en-US" sz="2230" b="1" kern="0" spc="-45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3</a:t>
            </a:r>
            <a:endParaRPr lang="en-US" sz="2230" dirty="0"/>
          </a:p>
        </p:txBody>
      </p:sp>
      <p:sp>
        <p:nvSpPr>
          <p:cNvPr id="16" name="Text 12"/>
          <p:cNvSpPr/>
          <p:nvPr/>
        </p:nvSpPr>
        <p:spPr>
          <a:xfrm>
            <a:off x="1725811" y="6139458"/>
            <a:ext cx="2359581" cy="2949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2"/>
              </a:lnSpc>
              <a:buNone/>
            </a:pPr>
            <a:r>
              <a:rPr lang="en-US" sz="1858" b="1" u="sng" kern="0" spc="-37" dirty="0">
                <a:solidFill>
                  <a:srgbClr val="272525"/>
                </a:solidFill>
                <a:latin typeface="Times New Roman" panose="02020603050405020304" pitchFamily="18" charset="0"/>
                <a:ea typeface="Source Serif Pro" pitchFamily="34" charset="-122"/>
                <a:cs typeface="Times New Roman" panose="02020603050405020304" pitchFamily="18" charset="0"/>
              </a:rPr>
              <a:t>Enhanced Testability</a:t>
            </a:r>
            <a:endParaRPr lang="en-US" sz="1858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3"/>
          <p:cNvSpPr/>
          <p:nvPr/>
        </p:nvSpPr>
        <p:spPr>
          <a:xfrm>
            <a:off x="1725811" y="6554629"/>
            <a:ext cx="5489138" cy="962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7"/>
              </a:lnSpc>
              <a:buNone/>
            </a:pPr>
            <a:r>
              <a:rPr lang="en-US" sz="1579" kern="0" spc="-32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Frameworks often include testing tools and frameworks, making it easier to write and run tests, improving code quality and ensuring reliability.</a:t>
            </a:r>
            <a:endParaRPr lang="en-US" sz="157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14"/>
          <p:cNvSpPr/>
          <p:nvPr/>
        </p:nvSpPr>
        <p:spPr>
          <a:xfrm>
            <a:off x="7415451" y="6139458"/>
            <a:ext cx="451247" cy="451247"/>
          </a:xfrm>
          <a:prstGeom prst="roundRect">
            <a:avLst>
              <a:gd name="adj" fmla="val 18668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7570232" y="6223516"/>
            <a:ext cx="141565" cy="28313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230"/>
              </a:lnSpc>
              <a:buNone/>
            </a:pPr>
            <a:r>
              <a:rPr lang="en-US" sz="2230" b="1" kern="0" spc="-45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4</a:t>
            </a:r>
            <a:endParaRPr lang="en-US" sz="2230" dirty="0"/>
          </a:p>
        </p:txBody>
      </p:sp>
      <p:sp>
        <p:nvSpPr>
          <p:cNvPr id="20" name="Text 16"/>
          <p:cNvSpPr/>
          <p:nvPr/>
        </p:nvSpPr>
        <p:spPr>
          <a:xfrm>
            <a:off x="8067199" y="6139458"/>
            <a:ext cx="2359581" cy="29491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2"/>
              </a:lnSpc>
              <a:buNone/>
            </a:pPr>
            <a:r>
              <a:rPr lang="en-US" sz="1858" b="1" u="sng" kern="0" spc="-37" dirty="0">
                <a:solidFill>
                  <a:srgbClr val="272525"/>
                </a:solidFill>
                <a:latin typeface="Times New Roman" panose="02020603050405020304" pitchFamily="18" charset="0"/>
                <a:ea typeface="Source Serif Pro" pitchFamily="34" charset="-122"/>
                <a:cs typeface="Times New Roman" panose="02020603050405020304" pitchFamily="18" charset="0"/>
              </a:rPr>
              <a:t>Community Support</a:t>
            </a:r>
            <a:endParaRPr lang="en-US" sz="1858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7"/>
          <p:cNvSpPr/>
          <p:nvPr/>
        </p:nvSpPr>
        <p:spPr>
          <a:xfrm>
            <a:off x="8067199" y="6554629"/>
            <a:ext cx="5489138" cy="96297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527"/>
              </a:lnSpc>
              <a:buNone/>
            </a:pPr>
            <a:r>
              <a:rPr lang="en-US" sz="1579" kern="0" spc="-32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Popular frameworks have large and active communities, providing access to extensive documentation, support forums, and pre-built libraries.</a:t>
            </a:r>
            <a:endParaRPr lang="en-US" sz="1579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37724" y="2102763"/>
            <a:ext cx="11155802" cy="70401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44"/>
              </a:lnSpc>
              <a:buNone/>
            </a:pPr>
            <a:r>
              <a:rPr lang="en-US" sz="4435" b="1" kern="0" spc="-89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Benefits of Angular Over Other Frameworks</a:t>
            </a:r>
            <a:endParaRPr lang="en-US" sz="4435" dirty="0"/>
          </a:p>
        </p:txBody>
      </p:sp>
      <p:sp>
        <p:nvSpPr>
          <p:cNvPr id="5" name="Text 2"/>
          <p:cNvSpPr/>
          <p:nvPr/>
        </p:nvSpPr>
        <p:spPr>
          <a:xfrm>
            <a:off x="837724" y="3405068"/>
            <a:ext cx="4170211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b="1" u="sng" kern="0" spc="-4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Component-Based Architecture</a:t>
            </a:r>
            <a:endParaRPr lang="en-US" sz="2218" u="sng" dirty="0"/>
          </a:p>
        </p:txBody>
      </p:sp>
      <p:sp>
        <p:nvSpPr>
          <p:cNvPr id="6" name="Text 3"/>
          <p:cNvSpPr/>
          <p:nvPr/>
        </p:nvSpPr>
        <p:spPr>
          <a:xfrm>
            <a:off x="837724" y="3996333"/>
            <a:ext cx="3928586" cy="200043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Angular's component-based architecture enables developers to build modular and reusable UI elements, making it easier to maintain and scale applications.</a:t>
            </a:r>
            <a:endParaRPr lang="en-US" sz="188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5532835" y="340506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b="1" u="sng" kern="0" spc="-4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TypeScript Support</a:t>
            </a:r>
            <a:endParaRPr lang="en-US" sz="2218" u="sng" dirty="0"/>
          </a:p>
        </p:txBody>
      </p:sp>
      <p:sp>
        <p:nvSpPr>
          <p:cNvPr id="8" name="Text 5"/>
          <p:cNvSpPr/>
          <p:nvPr/>
        </p:nvSpPr>
        <p:spPr>
          <a:xfrm>
            <a:off x="5357813" y="3996333"/>
            <a:ext cx="3928586" cy="238320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Angular utilizes TypeScript, a strongly typed superset of JavaScript, offering better code organization, improved maintainability, and enhanced error detection during development.</a:t>
            </a:r>
            <a:endParaRPr lang="en-US" sz="188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9877901" y="3405068"/>
            <a:ext cx="2816185" cy="3519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72"/>
              </a:lnSpc>
              <a:buNone/>
            </a:pPr>
            <a:r>
              <a:rPr lang="en-US" sz="2218" b="1" u="sng" kern="0" spc="-4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Angular CLI</a:t>
            </a:r>
            <a:endParaRPr lang="en-US" sz="2218" u="sng" dirty="0"/>
          </a:p>
        </p:txBody>
      </p:sp>
      <p:sp>
        <p:nvSpPr>
          <p:cNvPr id="10" name="Text 7"/>
          <p:cNvSpPr/>
          <p:nvPr/>
        </p:nvSpPr>
        <p:spPr>
          <a:xfrm>
            <a:off x="9877901" y="3996333"/>
            <a:ext cx="3928586" cy="191512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16"/>
              </a:lnSpc>
              <a:buNone/>
            </a:pPr>
            <a:r>
              <a:rPr lang="en-US" sz="1885" kern="0" spc="-3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Angular comes with a command-line interface (CLI) that simplifies project setup, development, and deployment, automating common tasks and enhancing productivity.</a:t>
            </a:r>
            <a:endParaRPr lang="en-US" sz="1885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17788" y="640318"/>
            <a:ext cx="4483537" cy="5305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178"/>
              </a:lnSpc>
              <a:buNone/>
            </a:pPr>
            <a:r>
              <a:rPr lang="en-US" sz="3343" b="1" kern="0" spc="-67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Setup and Pre-requisites</a:t>
            </a:r>
            <a:endParaRPr lang="en-US" sz="3343" dirty="0"/>
          </a:p>
        </p:txBody>
      </p:sp>
      <p:sp>
        <p:nvSpPr>
          <p:cNvPr id="6" name="Shape 2"/>
          <p:cNvSpPr/>
          <p:nvPr/>
        </p:nvSpPr>
        <p:spPr>
          <a:xfrm>
            <a:off x="6376868" y="1441371"/>
            <a:ext cx="22860" cy="6147792"/>
          </a:xfrm>
          <a:prstGeom prst="roundRect">
            <a:avLst>
              <a:gd name="adj" fmla="val 331467"/>
            </a:avLst>
          </a:prstGeom>
          <a:solidFill>
            <a:srgbClr val="D6BADD"/>
          </a:solidFill>
          <a:ln/>
        </p:spPr>
      </p:sp>
      <p:sp>
        <p:nvSpPr>
          <p:cNvPr id="7" name="Shape 3"/>
          <p:cNvSpPr/>
          <p:nvPr/>
        </p:nvSpPr>
        <p:spPr>
          <a:xfrm>
            <a:off x="6568380" y="1835706"/>
            <a:ext cx="631388" cy="22860"/>
          </a:xfrm>
          <a:prstGeom prst="roundRect">
            <a:avLst>
              <a:gd name="adj" fmla="val 331467"/>
            </a:avLst>
          </a:prstGeom>
          <a:solidFill>
            <a:srgbClr val="D6BADD"/>
          </a:solidFill>
          <a:ln/>
        </p:spPr>
      </p:sp>
      <p:sp>
        <p:nvSpPr>
          <p:cNvPr id="8" name="Shape 4"/>
          <p:cNvSpPr/>
          <p:nvPr/>
        </p:nvSpPr>
        <p:spPr>
          <a:xfrm>
            <a:off x="6185356" y="1644253"/>
            <a:ext cx="405884" cy="405884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6324660" y="1719858"/>
            <a:ext cx="127278" cy="2546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06"/>
              </a:lnSpc>
              <a:buNone/>
            </a:pPr>
            <a:r>
              <a:rPr lang="en-US" sz="2006" b="1" kern="0" spc="-4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1</a:t>
            </a:r>
            <a:endParaRPr lang="en-US" sz="2006" dirty="0"/>
          </a:p>
        </p:txBody>
      </p:sp>
      <p:sp>
        <p:nvSpPr>
          <p:cNvPr id="10" name="Text 6"/>
          <p:cNvSpPr/>
          <p:nvPr/>
        </p:nvSpPr>
        <p:spPr>
          <a:xfrm>
            <a:off x="7380565" y="1621750"/>
            <a:ext cx="2122408" cy="2652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89"/>
              </a:lnSpc>
              <a:buNone/>
            </a:pPr>
            <a:r>
              <a:rPr lang="en-US" sz="1671" b="1" u="sng" kern="0" spc="-3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 and npm</a:t>
            </a:r>
            <a:endParaRPr lang="en-US" sz="1671" u="sng" dirty="0"/>
          </a:p>
        </p:txBody>
      </p:sp>
      <p:sp>
        <p:nvSpPr>
          <p:cNvPr id="11" name="Text 7"/>
          <p:cNvSpPr/>
          <p:nvPr/>
        </p:nvSpPr>
        <p:spPr>
          <a:xfrm>
            <a:off x="7380565" y="1995249"/>
            <a:ext cx="6618446" cy="137088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3"/>
              </a:lnSpc>
              <a:buNone/>
            </a:pPr>
            <a:r>
              <a:rPr lang="en-US" sz="1421" kern="0" spc="-2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Install Node.js, a JavaScript runtime environment, and npm (Node Package Manager), which is used to manage packages and dependencies.</a:t>
            </a:r>
            <a:r>
              <a:rPr lang="en-US" sz="1421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421" b="1" i="1" kern="0" spc="-28" dirty="0">
                <a:solidFill>
                  <a:srgbClr val="7030A0"/>
                </a:solidFill>
                <a:latin typeface="Arial Black" panose="020B0A04020102020204" pitchFamily="34" charset="0"/>
                <a:ea typeface="Source Sans Pro" pitchFamily="34" charset="-122"/>
                <a:cs typeface="Arial" panose="020B0604020202020204" pitchFamily="34" charset="0"/>
              </a:rPr>
              <a:t>node -v</a:t>
            </a:r>
            <a:endParaRPr lang="en-US" sz="1421" dirty="0">
              <a:solidFill>
                <a:srgbClr val="7030A0"/>
              </a:solidFill>
              <a:latin typeface="Arial Black" panose="020B0A040201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380565" y="2840298"/>
            <a:ext cx="6618446" cy="4176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73"/>
              </a:lnSpc>
              <a:buNone/>
            </a:pPr>
            <a:r>
              <a:rPr lang="en-US" sz="1421" b="1" i="1" kern="0" spc="-28" dirty="0">
                <a:solidFill>
                  <a:srgbClr val="7030A0"/>
                </a:solidFill>
                <a:latin typeface="Arial Black" panose="020B0A04020102020204" pitchFamily="34" charset="0"/>
                <a:ea typeface="Source Sans Pro" pitchFamily="34" charset="-122"/>
                <a:cs typeface="Source Sans Pro" pitchFamily="34" charset="-120"/>
              </a:rPr>
              <a:t>npm -v                        </a:t>
            </a:r>
            <a:endParaRPr lang="en-US" sz="1421" dirty="0">
              <a:solidFill>
                <a:srgbClr val="7030A0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7380565" y="3366135"/>
            <a:ext cx="6618446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73"/>
              </a:lnSpc>
              <a:buNone/>
            </a:pPr>
            <a:r>
              <a:rPr lang="en-US" sz="1421" b="1" i="1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—&gt;  </a:t>
            </a:r>
            <a:r>
              <a:rPr lang="en-US" sz="1421" kern="0" spc="-2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Ensure you have Node.js and npm installed</a:t>
            </a:r>
            <a:r>
              <a:rPr lang="en-US" sz="1421" kern="0" spc="-28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421" dirty="0"/>
          </a:p>
        </p:txBody>
      </p:sp>
      <p:sp>
        <p:nvSpPr>
          <p:cNvPr id="14" name="Shape 10"/>
          <p:cNvSpPr/>
          <p:nvPr/>
        </p:nvSpPr>
        <p:spPr>
          <a:xfrm>
            <a:off x="6568380" y="4409837"/>
            <a:ext cx="631388" cy="22860"/>
          </a:xfrm>
          <a:prstGeom prst="roundRect">
            <a:avLst>
              <a:gd name="adj" fmla="val 331467"/>
            </a:avLst>
          </a:prstGeom>
          <a:solidFill>
            <a:srgbClr val="D6BADD"/>
          </a:solidFill>
          <a:ln/>
        </p:spPr>
      </p:sp>
      <p:sp>
        <p:nvSpPr>
          <p:cNvPr id="15" name="Shape 11"/>
          <p:cNvSpPr/>
          <p:nvPr/>
        </p:nvSpPr>
        <p:spPr>
          <a:xfrm>
            <a:off x="6185356" y="4218384"/>
            <a:ext cx="405884" cy="405884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6324660" y="4293989"/>
            <a:ext cx="127278" cy="2546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06"/>
              </a:lnSpc>
              <a:buNone/>
            </a:pPr>
            <a:r>
              <a:rPr lang="en-US" sz="2006" b="1" kern="0" spc="-4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</a:t>
            </a:r>
            <a:endParaRPr lang="en-US" sz="2006" dirty="0"/>
          </a:p>
        </p:txBody>
      </p:sp>
      <p:sp>
        <p:nvSpPr>
          <p:cNvPr id="17" name="Text 13"/>
          <p:cNvSpPr/>
          <p:nvPr/>
        </p:nvSpPr>
        <p:spPr>
          <a:xfrm>
            <a:off x="7380565" y="4195882"/>
            <a:ext cx="1444458" cy="2652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89"/>
              </a:lnSpc>
              <a:buNone/>
            </a:pPr>
            <a:r>
              <a:rPr lang="en-US" sz="1671" b="1" u="sng" kern="0" spc="-3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Angular CLI</a:t>
            </a:r>
            <a:endParaRPr lang="en-US" sz="1671" u="sng" dirty="0"/>
          </a:p>
        </p:txBody>
      </p:sp>
      <p:sp>
        <p:nvSpPr>
          <p:cNvPr id="18" name="Text 14"/>
          <p:cNvSpPr/>
          <p:nvPr/>
        </p:nvSpPr>
        <p:spPr>
          <a:xfrm>
            <a:off x="7336464" y="4665169"/>
            <a:ext cx="6618446" cy="99256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273"/>
              </a:lnSpc>
              <a:buNone/>
            </a:pPr>
            <a:r>
              <a:rPr lang="en-US" sz="1421" kern="0" spc="-28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Install Angular CLI using npm, which provides tools for creating, developing, and deploying Angular applications</a:t>
            </a:r>
            <a:r>
              <a:rPr lang="en-US" sz="1421" kern="0" spc="-28" dirty="0" smtClean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.</a:t>
            </a:r>
            <a:r>
              <a:rPr lang="en-US" sz="1421" kern="0" spc="-28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421" b="1" i="1" kern="0" spc="-28" dirty="0" err="1" smtClean="0">
                <a:solidFill>
                  <a:srgbClr val="7030A0"/>
                </a:solidFill>
                <a:latin typeface="Arial Black" panose="020B0A04020102020204" pitchFamily="34" charset="0"/>
                <a:ea typeface="Source Sans Pro" pitchFamily="34" charset="-122"/>
                <a:cs typeface="Source Sans Pro" pitchFamily="34" charset="-120"/>
              </a:rPr>
              <a:t>npm</a:t>
            </a:r>
            <a:r>
              <a:rPr lang="en-US" sz="1421" b="1" i="1" kern="0" spc="-28" dirty="0" smtClean="0">
                <a:solidFill>
                  <a:srgbClr val="7030A0"/>
                </a:solidFill>
                <a:latin typeface="Arial Black" panose="020B0A04020102020204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421" b="1" i="1" kern="0" spc="-28" dirty="0">
                <a:solidFill>
                  <a:srgbClr val="7030A0"/>
                </a:solidFill>
                <a:latin typeface="Arial Black" panose="020B0A04020102020204" pitchFamily="34" charset="0"/>
                <a:ea typeface="Source Sans Pro" pitchFamily="34" charset="-122"/>
                <a:cs typeface="Source Sans Pro" pitchFamily="34" charset="-120"/>
              </a:rPr>
              <a:t>install -g @angular/cli</a:t>
            </a:r>
            <a:endParaRPr lang="en-US" sz="1421" dirty="0">
              <a:solidFill>
                <a:srgbClr val="7030A0"/>
              </a:solidFill>
              <a:latin typeface="Arial Black" panose="020B0A04020102020204" pitchFamily="34" charset="0"/>
            </a:endParaRPr>
          </a:p>
        </p:txBody>
      </p:sp>
      <p:sp>
        <p:nvSpPr>
          <p:cNvPr id="19" name="Shape 15"/>
          <p:cNvSpPr/>
          <p:nvPr/>
        </p:nvSpPr>
        <p:spPr>
          <a:xfrm>
            <a:off x="6568380" y="6190298"/>
            <a:ext cx="631388" cy="22860"/>
          </a:xfrm>
          <a:prstGeom prst="roundRect">
            <a:avLst>
              <a:gd name="adj" fmla="val 331467"/>
            </a:avLst>
          </a:prstGeom>
          <a:solidFill>
            <a:srgbClr val="D6BADD"/>
          </a:solidFill>
          <a:ln/>
        </p:spPr>
      </p:sp>
      <p:sp>
        <p:nvSpPr>
          <p:cNvPr id="20" name="Shape 16"/>
          <p:cNvSpPr/>
          <p:nvPr/>
        </p:nvSpPr>
        <p:spPr>
          <a:xfrm>
            <a:off x="6185356" y="5998845"/>
            <a:ext cx="405884" cy="405884"/>
          </a:xfrm>
          <a:prstGeom prst="roundRect">
            <a:avLst>
              <a:gd name="adj" fmla="val 1866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21" name="Text 17"/>
          <p:cNvSpPr/>
          <p:nvPr/>
        </p:nvSpPr>
        <p:spPr>
          <a:xfrm>
            <a:off x="6324660" y="6074450"/>
            <a:ext cx="127278" cy="25467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06"/>
              </a:lnSpc>
              <a:buNone/>
            </a:pPr>
            <a:r>
              <a:rPr lang="en-US" sz="2006" b="1" kern="0" spc="-40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3</a:t>
            </a:r>
            <a:endParaRPr lang="en-US" sz="2006" dirty="0"/>
          </a:p>
        </p:txBody>
      </p:sp>
      <p:sp>
        <p:nvSpPr>
          <p:cNvPr id="22" name="Text 18"/>
          <p:cNvSpPr/>
          <p:nvPr/>
        </p:nvSpPr>
        <p:spPr>
          <a:xfrm>
            <a:off x="7380564" y="5976342"/>
            <a:ext cx="2901119" cy="4283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89"/>
              </a:lnSpc>
              <a:buNone/>
            </a:pPr>
            <a:r>
              <a:rPr lang="en-US" sz="1671" b="1" u="sng" kern="0" spc="-33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Create New Project and Run</a:t>
            </a:r>
            <a:endParaRPr lang="en-US" sz="1671" u="sng" dirty="0"/>
          </a:p>
        </p:txBody>
      </p:sp>
      <p:sp>
        <p:nvSpPr>
          <p:cNvPr id="23" name="Text 19"/>
          <p:cNvSpPr/>
          <p:nvPr/>
        </p:nvSpPr>
        <p:spPr>
          <a:xfrm>
            <a:off x="7380565" y="6349841"/>
            <a:ext cx="2122408" cy="26527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089"/>
              </a:lnSpc>
              <a:buNone/>
            </a:pPr>
            <a:endParaRPr lang="en-US" sz="1671" dirty="0"/>
          </a:p>
        </p:txBody>
      </p:sp>
      <p:sp>
        <p:nvSpPr>
          <p:cNvPr id="24" name="Text 20"/>
          <p:cNvSpPr/>
          <p:nvPr/>
        </p:nvSpPr>
        <p:spPr>
          <a:xfrm>
            <a:off x="7380565" y="6723339"/>
            <a:ext cx="6618446" cy="86582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73"/>
              </a:lnSpc>
              <a:buNone/>
            </a:pPr>
            <a:r>
              <a:rPr lang="en-US" sz="1421" b="1" i="1" kern="0" spc="-28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ng new my-angular-app cd my-angular-app</a:t>
            </a:r>
            <a:endParaRPr lang="en-US" sz="1421" dirty="0">
              <a:solidFill>
                <a:srgbClr val="7030A0"/>
              </a:solidFill>
            </a:endParaRPr>
          </a:p>
        </p:txBody>
      </p:sp>
      <p:sp>
        <p:nvSpPr>
          <p:cNvPr id="25" name="Text 21"/>
          <p:cNvSpPr/>
          <p:nvPr/>
        </p:nvSpPr>
        <p:spPr>
          <a:xfrm>
            <a:off x="7380565" y="7120176"/>
            <a:ext cx="6618446" cy="28860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73"/>
              </a:lnSpc>
              <a:buNone/>
            </a:pPr>
            <a:r>
              <a:rPr lang="en-US" sz="1421" b="1" i="1" kern="0" spc="-28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ng serve</a:t>
            </a:r>
            <a:endParaRPr lang="en-US" sz="1421" dirty="0">
              <a:solidFill>
                <a:srgbClr val="7030A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2366" y="255182"/>
            <a:ext cx="7479268" cy="15003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08"/>
              </a:lnSpc>
              <a:buNone/>
            </a:pPr>
            <a:r>
              <a:rPr lang="en-US" sz="4406" b="1" kern="0" spc="-88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String Interpolation and Property Binding</a:t>
            </a:r>
            <a:endParaRPr lang="en-US" sz="4406" dirty="0"/>
          </a:p>
        </p:txBody>
      </p:sp>
      <p:sp>
        <p:nvSpPr>
          <p:cNvPr id="6" name="Shape 2"/>
          <p:cNvSpPr/>
          <p:nvPr/>
        </p:nvSpPr>
        <p:spPr>
          <a:xfrm>
            <a:off x="832366" y="2010759"/>
            <a:ext cx="3620810" cy="5857333"/>
          </a:xfrm>
          <a:prstGeom prst="roundRect">
            <a:avLst>
              <a:gd name="adj" fmla="val 275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1243727" y="2318444"/>
            <a:ext cx="2798088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4"/>
              </a:lnSpc>
              <a:buNone/>
            </a:pPr>
            <a:r>
              <a:rPr lang="en-US" sz="2203" b="1" u="sng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String Interpolation</a:t>
            </a:r>
            <a:endParaRPr lang="en-US" sz="2203" dirty="0"/>
          </a:p>
        </p:txBody>
      </p:sp>
      <p:sp>
        <p:nvSpPr>
          <p:cNvPr id="8" name="Text 4"/>
          <p:cNvSpPr/>
          <p:nvPr/>
        </p:nvSpPr>
        <p:spPr>
          <a:xfrm>
            <a:off x="1077754" y="2923312"/>
            <a:ext cx="3130034" cy="400911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96"/>
              </a:lnSpc>
              <a:buNone/>
            </a:pPr>
            <a:r>
              <a:rPr lang="en-US" sz="1873" kern="0" spc="-37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String interpolation allows embedding dynamic data within HTML templates using double curly braces ({{ }}). For example:</a:t>
            </a:r>
            <a:r>
              <a:rPr lang="en-US" sz="1873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873" b="1" kern="0" spc="-3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&lt;h1&gt;{{ title }}&lt;/h1&gt;</a:t>
            </a:r>
            <a:r>
              <a:rPr lang="en-US" sz="1873" kern="0" spc="-3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73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(HTML file)
</a:t>
            </a:r>
            <a:r>
              <a:rPr lang="en-US" sz="1873" b="1" kern="0" spc="-3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export class AppComponent { title = 'Hello, Angular!'; }</a:t>
            </a:r>
            <a:r>
              <a:rPr lang="en-US" sz="1873" kern="0" spc="-3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73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(ts file)</a:t>
            </a:r>
            <a:endParaRPr lang="en-US" sz="1873" dirty="0"/>
          </a:p>
        </p:txBody>
      </p:sp>
      <p:sp>
        <p:nvSpPr>
          <p:cNvPr id="9" name="Shape 5"/>
          <p:cNvSpPr/>
          <p:nvPr/>
        </p:nvSpPr>
        <p:spPr>
          <a:xfrm>
            <a:off x="4619149" y="2010759"/>
            <a:ext cx="3620810" cy="5857333"/>
          </a:xfrm>
          <a:prstGeom prst="roundRect">
            <a:avLst>
              <a:gd name="adj" fmla="val 2759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5030510" y="2312726"/>
            <a:ext cx="2798088" cy="34968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54"/>
              </a:lnSpc>
              <a:buNone/>
            </a:pPr>
            <a:r>
              <a:rPr lang="en-US" sz="2203" b="1" u="sng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Property </a:t>
            </a:r>
            <a:r>
              <a:rPr lang="en-US" sz="2203" b="1" u="sng" kern="0" spc="-44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B</a:t>
            </a:r>
            <a:r>
              <a:rPr lang="en-US" sz="2203" b="1" u="sng" kern="0" spc="-44" dirty="0" smtClean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inding</a:t>
            </a:r>
            <a:endParaRPr lang="en-US" sz="2203" dirty="0"/>
          </a:p>
        </p:txBody>
      </p:sp>
      <p:sp>
        <p:nvSpPr>
          <p:cNvPr id="11" name="Text 7"/>
          <p:cNvSpPr/>
          <p:nvPr/>
        </p:nvSpPr>
        <p:spPr>
          <a:xfrm>
            <a:off x="4936331" y="2796138"/>
            <a:ext cx="3130034" cy="507195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996"/>
              </a:lnSpc>
              <a:buNone/>
            </a:pPr>
            <a:r>
              <a:rPr lang="en-US" sz="1873" kern="0" spc="-37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Property binding allows setting HTML attributes or properties based on component data using square brackets ([]). For example:</a:t>
            </a:r>
            <a:r>
              <a:rPr lang="en-US" sz="1873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873" b="1" kern="0" spc="-3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&lt;img [src]="imageUrl"&gt;</a:t>
            </a:r>
            <a:r>
              <a:rPr lang="en-US" sz="1873" kern="0" spc="-3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873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(HTML file)
</a:t>
            </a:r>
            <a:r>
              <a:rPr lang="en-US" sz="1873" b="1" kern="0" spc="-3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export class AppComponent { imageUrl = '</a:t>
            </a:r>
            <a:r>
              <a:rPr lang="en-US" sz="1873" b="1" u="sng" kern="0" spc="-3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https://example.com/image.png</a:t>
            </a:r>
            <a:r>
              <a:rPr lang="en-US" sz="1873" b="1" kern="0" spc="-3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'; } </a:t>
            </a:r>
            <a:r>
              <a:rPr lang="en-US" sz="1873" kern="0" spc="-3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(ts file)</a:t>
            </a:r>
            <a:endParaRPr lang="en-US" sz="1873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-1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0945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696400" y="2271693"/>
            <a:ext cx="8733600" cy="4926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81"/>
              </a:lnSpc>
              <a:buNone/>
            </a:pPr>
            <a:r>
              <a:rPr lang="en-US" sz="3105" b="1" kern="0" spc="-62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Event Binding and Parent/Child Communication</a:t>
            </a:r>
            <a:endParaRPr lang="en-US" sz="310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00976" y="2997935"/>
            <a:ext cx="3476149" cy="67020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2587475" y="3857468"/>
            <a:ext cx="1971318" cy="2464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40"/>
              </a:lnSpc>
              <a:buNone/>
            </a:pPr>
            <a:r>
              <a:rPr lang="en-US" sz="1552" b="1" kern="0" spc="-3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Event Binding</a:t>
            </a:r>
            <a:endParaRPr lang="en-US" sz="1552" dirty="0"/>
          </a:p>
        </p:txBody>
      </p:sp>
      <p:sp>
        <p:nvSpPr>
          <p:cNvPr id="8" name="Text 3"/>
          <p:cNvSpPr/>
          <p:nvPr/>
        </p:nvSpPr>
        <p:spPr>
          <a:xfrm>
            <a:off x="2268498" y="4567832"/>
            <a:ext cx="3141107" cy="277971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600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Event binding allows triggering component methods in response to HTML events, such as click or change. For example:</a:t>
            </a:r>
            <a:r>
              <a:rPr lang="en-US" sz="1319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19" b="1" kern="0" spc="-26" dirty="0">
                <a:solidFill>
                  <a:srgbClr val="7030A0"/>
                </a:solidFill>
                <a:latin typeface="Arial Black" panose="020B0A04020102020204" pitchFamily="34" charset="0"/>
                <a:ea typeface="Source Sans Pro" pitchFamily="34" charset="-122"/>
                <a:cs typeface="Source Sans Pro" pitchFamily="34" charset="-120"/>
              </a:rPr>
              <a:t>&lt;button (click)="handleClick()"&gt;Click Me&lt;/button&gt;  </a:t>
            </a:r>
            <a:r>
              <a:rPr lang="en-US" sz="1319" kern="0" spc="-26" dirty="0">
                <a:solidFill>
                  <a:srgbClr val="7030A0"/>
                </a:solidFill>
                <a:latin typeface="Arial Black" panose="020B0A04020102020204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319" b="1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(HTML file)</a:t>
            </a:r>
            <a:r>
              <a:rPr lang="en-US" sz="1319" kern="0" spc="-26" dirty="0">
                <a:solidFill>
                  <a:srgbClr val="272525"/>
                </a:solidFill>
                <a:latin typeface="Arial Black" panose="020B0A04020102020204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19" b="1" kern="0" spc="-26" dirty="0">
                <a:solidFill>
                  <a:srgbClr val="7030A0"/>
                </a:solidFill>
                <a:latin typeface="Arial Black" panose="020B0A04020102020204" pitchFamily="34" charset="0"/>
                <a:ea typeface="Source Sans Pro" pitchFamily="34" charset="-122"/>
                <a:cs typeface="Source Sans Pro" pitchFamily="34" charset="-120"/>
              </a:rPr>
              <a:t>export class AppComponent { handleClick() { alert('Button clicked!'); } } </a:t>
            </a:r>
            <a:r>
              <a:rPr lang="en-US" sz="1319" b="1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(ts file)</a:t>
            </a:r>
            <a:endParaRPr lang="en-US" sz="1319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80307" y="2988752"/>
            <a:ext cx="3476149" cy="67020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744647" y="3825436"/>
            <a:ext cx="3141107" cy="492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40"/>
              </a:lnSpc>
              <a:buNone/>
            </a:pPr>
            <a:r>
              <a:rPr lang="en-US" sz="1552" b="1" kern="0" spc="-3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Input Properties (Parent to Child using @Input)</a:t>
            </a:r>
            <a:endParaRPr lang="en-US" sz="1552" dirty="0"/>
          </a:p>
        </p:txBody>
      </p:sp>
      <p:sp>
        <p:nvSpPr>
          <p:cNvPr id="11" name="Text 5"/>
          <p:cNvSpPr/>
          <p:nvPr/>
        </p:nvSpPr>
        <p:spPr>
          <a:xfrm>
            <a:off x="5744646" y="4439281"/>
            <a:ext cx="3141107" cy="320552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319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Parent components can pass data </a:t>
            </a:r>
            <a:r>
              <a:rPr lang="en-US" sz="1319" kern="0" spc="-26" dirty="0" smtClean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to child components using input properties, decorated with the @Input() decorator. Child components receive the data using the property name</a:t>
            </a:r>
            <a:r>
              <a:rPr lang="en-US" sz="1319" kern="0" spc="-26" dirty="0" smtClean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319" dirty="0"/>
          </a:p>
        </p:txBody>
      </p:sp>
      <p:sp>
        <p:nvSpPr>
          <p:cNvPr id="12" name="Text 6"/>
          <p:cNvSpPr/>
          <p:nvPr/>
        </p:nvSpPr>
        <p:spPr>
          <a:xfrm>
            <a:off x="5744647" y="5986820"/>
            <a:ext cx="3141107" cy="2680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600" i="1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// parent.component.html 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7"/>
          <p:cNvSpPr/>
          <p:nvPr/>
        </p:nvSpPr>
        <p:spPr>
          <a:xfrm>
            <a:off x="5744647" y="6355318"/>
            <a:ext cx="3141107" cy="1316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&lt;app-child [childData]="parentData"&gt;&lt;/app-child&gt;</a:t>
            </a:r>
            <a:r>
              <a:rPr lang="en-US" sz="1319" b="1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400" i="1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// child.component.ts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8"/>
          <p:cNvSpPr/>
          <p:nvPr/>
        </p:nvSpPr>
        <p:spPr>
          <a:xfrm>
            <a:off x="5744647" y="7259836"/>
            <a:ext cx="3141107" cy="2680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319" b="1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@Input() childData: string;</a:t>
            </a:r>
            <a:endParaRPr lang="en-US" sz="1319" dirty="0">
              <a:solidFill>
                <a:srgbClr val="7030A0"/>
              </a:solidFill>
            </a:endParaRPr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53273" y="2977991"/>
            <a:ext cx="3476149" cy="670203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9220793" y="3825436"/>
            <a:ext cx="3141107" cy="49291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1940"/>
              </a:lnSpc>
              <a:buNone/>
            </a:pPr>
            <a:r>
              <a:rPr lang="en-US" sz="1552" b="1" kern="0" spc="-3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Output Properties(Child to Parent using @Output)</a:t>
            </a:r>
            <a:endParaRPr lang="en-US" sz="1552" dirty="0"/>
          </a:p>
        </p:txBody>
      </p:sp>
      <p:sp>
        <p:nvSpPr>
          <p:cNvPr id="17" name="Text 10"/>
          <p:cNvSpPr/>
          <p:nvPr/>
        </p:nvSpPr>
        <p:spPr>
          <a:xfrm>
            <a:off x="9220795" y="4439282"/>
            <a:ext cx="3141107" cy="379031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319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Child components can emit events to their parent components using output properties, decorated with the @Output() decorator. Parent components can subscribe to these events and handle them accordingly</a:t>
            </a:r>
            <a:r>
              <a:rPr lang="en-US" sz="1319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
</a:t>
            </a:r>
            <a:r>
              <a:rPr lang="en-US" sz="1400" i="1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// child.component.ts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1"/>
          <p:cNvSpPr/>
          <p:nvPr/>
        </p:nvSpPr>
        <p:spPr>
          <a:xfrm>
            <a:off x="9220795" y="6120825"/>
            <a:ext cx="3141107" cy="1340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@Output() childEvent = new EventEmitter&lt;string&gt;(); this.childEvent.emit('data</a:t>
            </a:r>
            <a:r>
              <a:rPr lang="en-US" sz="1319" b="1" kern="0" spc="-26" dirty="0" smtClean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');</a:t>
            </a:r>
            <a:r>
              <a:rPr lang="en-US" sz="1319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400" i="1" kern="0" spc="-26" dirty="0" smtClean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// parent.component.html 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2"/>
          <p:cNvSpPr/>
          <p:nvPr/>
        </p:nvSpPr>
        <p:spPr>
          <a:xfrm>
            <a:off x="9220795" y="7242793"/>
            <a:ext cx="3141107" cy="804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&lt;app-child (childEvent)="handleEvent($event)"&gt;&lt;/app-child&gt;</a:t>
            </a:r>
            <a:endParaRPr lang="en-US" sz="1319" dirty="0">
              <a:solidFill>
                <a:srgbClr val="7030A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17418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6506" y="648228"/>
            <a:ext cx="4093488" cy="5116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029"/>
              </a:lnSpc>
              <a:buNone/>
            </a:pPr>
            <a:r>
              <a:rPr lang="en-US" sz="3223" b="1" kern="0" spc="-64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Angular Services</a:t>
            </a:r>
            <a:endParaRPr lang="en-US" sz="3223" dirty="0"/>
          </a:p>
        </p:txBody>
      </p:sp>
      <p:sp>
        <p:nvSpPr>
          <p:cNvPr id="6" name="Shape 2"/>
          <p:cNvSpPr/>
          <p:nvPr/>
        </p:nvSpPr>
        <p:spPr>
          <a:xfrm>
            <a:off x="608886" y="1903030"/>
            <a:ext cx="7926229" cy="5070462"/>
          </a:xfrm>
          <a:prstGeom prst="roundRect">
            <a:avLst>
              <a:gd name="adj" fmla="val 147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7" name="Shape 3"/>
          <p:cNvSpPr/>
          <p:nvPr/>
        </p:nvSpPr>
        <p:spPr>
          <a:xfrm>
            <a:off x="616506" y="1473221"/>
            <a:ext cx="7910989" cy="38023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8" name="Text 4"/>
          <p:cNvSpPr/>
          <p:nvPr/>
        </p:nvSpPr>
        <p:spPr>
          <a:xfrm>
            <a:off x="830134" y="1392310"/>
            <a:ext cx="3603784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370" b="1" u="sng" kern="0" spc="-27" dirty="0">
                <a:solidFill>
                  <a:srgbClr val="272525"/>
                </a:solidFill>
                <a:latin typeface="Arial Black" panose="020B0A04020102020204" pitchFamily="34" charset="0"/>
                <a:ea typeface="Source Sans Pro" pitchFamily="34" charset="-122"/>
                <a:cs typeface="Source Sans Pro" pitchFamily="34" charset="-120"/>
              </a:rPr>
              <a:t>Feature</a:t>
            </a:r>
            <a:endParaRPr lang="en-US" sz="1370" u="sng" dirty="0">
              <a:latin typeface="Arial Black" panose="020B0A04020102020204" pitchFamily="34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4655165" y="1383971"/>
            <a:ext cx="3603784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370" b="1" u="sng" kern="0" spc="-27" dirty="0">
                <a:solidFill>
                  <a:srgbClr val="272525"/>
                </a:solidFill>
                <a:latin typeface="Arial Black" panose="020B0A04020102020204" pitchFamily="34" charset="0"/>
                <a:ea typeface="Source Sans Pro" pitchFamily="34" charset="-122"/>
                <a:cs typeface="Source Sans Pro" pitchFamily="34" charset="-120"/>
              </a:rPr>
              <a:t>Description</a:t>
            </a:r>
            <a:endParaRPr lang="en-US" sz="1370" u="sng" dirty="0">
              <a:latin typeface="Arial Black" panose="020B0A04020102020204" pitchFamily="34" charset="0"/>
            </a:endParaRPr>
          </a:p>
        </p:txBody>
      </p:sp>
      <p:sp>
        <p:nvSpPr>
          <p:cNvPr id="10" name="Shape 6"/>
          <p:cNvSpPr/>
          <p:nvPr/>
        </p:nvSpPr>
        <p:spPr>
          <a:xfrm>
            <a:off x="608885" y="1909172"/>
            <a:ext cx="7910989" cy="2063220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7"/>
          <p:cNvSpPr/>
          <p:nvPr/>
        </p:nvSpPr>
        <p:spPr>
          <a:xfrm>
            <a:off x="790456" y="1944928"/>
            <a:ext cx="3603784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370" b="1" i="1" u="sng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Data Sharing</a:t>
            </a:r>
            <a:endParaRPr lang="en-US" sz="1370" dirty="0"/>
          </a:p>
        </p:txBody>
      </p:sp>
      <p:sp>
        <p:nvSpPr>
          <p:cNvPr id="12" name="Text 8"/>
          <p:cNvSpPr/>
          <p:nvPr/>
        </p:nvSpPr>
        <p:spPr>
          <a:xfrm>
            <a:off x="616506" y="2267756"/>
            <a:ext cx="3603784" cy="166747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370" i="1" kern="0" spc="-27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//In the service:</a:t>
            </a:r>
            <a:r>
              <a:rPr lang="en-US" sz="137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70" b="1" kern="0" spc="-2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this.dataService.sharedData = 'Shared Data';</a:t>
            </a:r>
            <a:r>
              <a:rPr lang="en-US" sz="137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70" i="1" kern="0" spc="-27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//In a component:</a:t>
            </a:r>
            <a:r>
              <a:rPr lang="en-US" sz="137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70" b="1" kern="0" spc="-2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unknown link = this.dataService.sharedData</a:t>
            </a:r>
            <a:r>
              <a:rPr lang="en-US" sz="1370" b="1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;</a:t>
            </a:r>
            <a:endParaRPr lang="en-US" sz="1370" dirty="0"/>
          </a:p>
        </p:txBody>
      </p:sp>
      <p:sp>
        <p:nvSpPr>
          <p:cNvPr id="13" name="Text 9"/>
          <p:cNvSpPr/>
          <p:nvPr/>
        </p:nvSpPr>
        <p:spPr>
          <a:xfrm>
            <a:off x="4749760" y="2650093"/>
            <a:ext cx="3603784" cy="834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400" kern="0" spc="-27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Services enable sharing data across multiple components, ensuring data consistency and avoiding duplication.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608884" y="4130062"/>
            <a:ext cx="7910989" cy="116288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730865" y="4080487"/>
            <a:ext cx="3603784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370" b="1" i="1" u="sng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Reusable Logic</a:t>
            </a:r>
            <a:endParaRPr lang="en-US" sz="1370" dirty="0"/>
          </a:p>
        </p:txBody>
      </p:sp>
      <p:sp>
        <p:nvSpPr>
          <p:cNvPr id="16" name="Text 12"/>
          <p:cNvSpPr/>
          <p:nvPr/>
        </p:nvSpPr>
        <p:spPr>
          <a:xfrm>
            <a:off x="616506" y="4576056"/>
            <a:ext cx="3603784" cy="5564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370" kern="0" spc="-2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this.http.get('</a:t>
            </a:r>
            <a:r>
              <a:rPr lang="en-US" sz="1370" u="sng" kern="0" spc="-2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https://api.example.com/data').subscribe</a:t>
            </a:r>
            <a:r>
              <a:rPr lang="en-US" sz="1370" kern="0" spc="-2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(response =&gt; this.data = response);</a:t>
            </a:r>
            <a:endParaRPr lang="en-US" sz="1370" dirty="0">
              <a:solidFill>
                <a:srgbClr val="7030A0"/>
              </a:solidFill>
            </a:endParaRPr>
          </a:p>
        </p:txBody>
      </p:sp>
      <p:sp>
        <p:nvSpPr>
          <p:cNvPr id="17" name="Text 13"/>
          <p:cNvSpPr/>
          <p:nvPr/>
        </p:nvSpPr>
        <p:spPr>
          <a:xfrm>
            <a:off x="4749760" y="4254944"/>
            <a:ext cx="3603784" cy="834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400" kern="0" spc="-27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Services encapsulate reusable logic, such as API calls, data validation, or utility functions, making it easier to maintain and reuse code</a:t>
            </a:r>
            <a:r>
              <a:rPr lang="en-US" sz="1370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</a:t>
            </a:r>
            <a:endParaRPr lang="en-US" sz="1370" dirty="0"/>
          </a:p>
        </p:txBody>
      </p:sp>
      <p:sp>
        <p:nvSpPr>
          <p:cNvPr id="18" name="Shape 14"/>
          <p:cNvSpPr/>
          <p:nvPr/>
        </p:nvSpPr>
        <p:spPr>
          <a:xfrm>
            <a:off x="620316" y="5303737"/>
            <a:ext cx="7903368" cy="170437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9" name="Text 15"/>
          <p:cNvSpPr/>
          <p:nvPr/>
        </p:nvSpPr>
        <p:spPr>
          <a:xfrm>
            <a:off x="833914" y="5393233"/>
            <a:ext cx="3603784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370" b="1" i="1" u="sng" kern="0" spc="-27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Dependency Injection</a:t>
            </a:r>
            <a:endParaRPr lang="en-US" sz="1370" dirty="0"/>
          </a:p>
        </p:txBody>
      </p:sp>
      <p:sp>
        <p:nvSpPr>
          <p:cNvPr id="20" name="Text 16"/>
          <p:cNvSpPr/>
          <p:nvPr/>
        </p:nvSpPr>
        <p:spPr>
          <a:xfrm>
            <a:off x="790456" y="5758339"/>
            <a:ext cx="3603784" cy="2782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370" b="1" kern="0" spc="-27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constructor(private myService: MyService) { }</a:t>
            </a:r>
            <a:endParaRPr lang="en-US" sz="1370" dirty="0">
              <a:solidFill>
                <a:srgbClr val="7030A0"/>
              </a:solidFill>
            </a:endParaRPr>
          </a:p>
        </p:txBody>
      </p:sp>
      <p:sp>
        <p:nvSpPr>
          <p:cNvPr id="21" name="Text 17"/>
          <p:cNvSpPr/>
          <p:nvPr/>
        </p:nvSpPr>
        <p:spPr>
          <a:xfrm>
            <a:off x="790456" y="6131829"/>
            <a:ext cx="3603784" cy="5564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370" kern="0" spc="-27" dirty="0">
                <a:solidFill>
                  <a:srgbClr val="272525"/>
                </a:solidFill>
                <a:highlight>
                  <a:srgbClr val="F0D4F7"/>
                </a:highlight>
                <a:latin typeface="Times New Roman" panose="02020603050405020304" pitchFamily="18" charset="0"/>
                <a:ea typeface="Consolas" pitchFamily="34" charset="-122"/>
                <a:cs typeface="Times New Roman" panose="02020603050405020304" pitchFamily="18" charset="0"/>
              </a:rPr>
              <a:t>MyService</a:t>
            </a:r>
            <a:r>
              <a:rPr lang="en-US" sz="1370" kern="0" spc="-27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 is injected into the component via the constructor, allowing access to its functionality</a:t>
            </a:r>
            <a:endParaRPr lang="en-US" sz="137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18"/>
          <p:cNvSpPr/>
          <p:nvPr/>
        </p:nvSpPr>
        <p:spPr>
          <a:xfrm>
            <a:off x="4749760" y="5532358"/>
            <a:ext cx="3603784" cy="111299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92"/>
              </a:lnSpc>
              <a:buNone/>
            </a:pPr>
            <a:r>
              <a:rPr lang="en-US" sz="1400" kern="0" spc="-27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Angular's dependency injection mechanism allows injecting services into components, making it easy to access service functionality without tightly coupling components.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586383" y="460772"/>
            <a:ext cx="3942636" cy="4926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81"/>
              </a:lnSpc>
              <a:buNone/>
            </a:pPr>
            <a:r>
              <a:rPr lang="en-US" sz="3105" b="1" kern="0" spc="-62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Angular Directives</a:t>
            </a:r>
            <a:endParaRPr lang="en-US" sz="3105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9356" y="1267003"/>
            <a:ext cx="418862" cy="418862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86383" y="1791176"/>
            <a:ext cx="1971318" cy="2464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40"/>
              </a:lnSpc>
              <a:buNone/>
            </a:pPr>
            <a:r>
              <a:rPr lang="en-US" sz="1552" b="1" u="sng" kern="0" spc="-3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Structural Directives</a:t>
            </a:r>
            <a:endParaRPr lang="en-US" sz="1552" u="sng" dirty="0"/>
          </a:p>
        </p:txBody>
      </p:sp>
      <p:sp>
        <p:nvSpPr>
          <p:cNvPr id="8" name="Text 3"/>
          <p:cNvSpPr/>
          <p:nvPr/>
        </p:nvSpPr>
        <p:spPr>
          <a:xfrm>
            <a:off x="586383" y="2138124"/>
            <a:ext cx="7971234" cy="121443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400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Structural directives modify the DOM structure, adding, removing, or manipulating elements based on conditions. Examples include *ngIf, *ngFor, and *ngSwitch</a:t>
            </a:r>
            <a:r>
              <a:rPr lang="en-US" sz="1319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
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&lt;div</a:t>
            </a:r>
            <a:r>
              <a:rPr lang="en-US" sz="1319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319" b="1" i="1" kern="0" spc="-26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*ngIf  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="isVisible"&gt;Content&lt;/div&gt;</a:t>
            </a:r>
            <a:endParaRPr lang="en-US" sz="1319" dirty="0">
              <a:solidFill>
                <a:srgbClr val="7030A0"/>
              </a:solidFill>
            </a:endParaRPr>
          </a:p>
        </p:txBody>
      </p:sp>
      <p:sp>
        <p:nvSpPr>
          <p:cNvPr id="9" name="Text 4"/>
          <p:cNvSpPr/>
          <p:nvPr/>
        </p:nvSpPr>
        <p:spPr>
          <a:xfrm>
            <a:off x="586383" y="3042642"/>
            <a:ext cx="7971234" cy="2680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&lt;div </a:t>
            </a:r>
            <a:r>
              <a:rPr lang="en-US" sz="1319" b="1" i="1" kern="0" spc="-26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*ngFor 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="let item of items"&gt;{{ item }}&lt;/div&gt;</a:t>
            </a:r>
            <a:endParaRPr lang="en-US" sz="1319" dirty="0">
              <a:solidFill>
                <a:srgbClr val="7030A0"/>
              </a:solidFill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09356" y="3718389"/>
            <a:ext cx="418862" cy="41886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86383" y="4112638"/>
            <a:ext cx="1971318" cy="2464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40"/>
              </a:lnSpc>
              <a:buNone/>
            </a:pPr>
            <a:r>
              <a:rPr lang="en-US" sz="1552" b="1" u="sng" kern="0" spc="-3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Attribute Directives</a:t>
            </a:r>
            <a:endParaRPr lang="en-US" sz="1552" u="sng" dirty="0"/>
          </a:p>
        </p:txBody>
      </p:sp>
      <p:sp>
        <p:nvSpPr>
          <p:cNvPr id="12" name="Text 6"/>
          <p:cNvSpPr/>
          <p:nvPr/>
        </p:nvSpPr>
        <p:spPr>
          <a:xfrm>
            <a:off x="586383" y="4531522"/>
            <a:ext cx="7971234" cy="17395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400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Attribute directives modify the appearance or behavior of existing elements by changing their attributes or styles. Examples include ngClass, ngStyle, and </a:t>
            </a:r>
            <a:r>
              <a:rPr lang="en-US" sz="1400" kern="0" spc="-26" dirty="0" err="1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ngModel</a:t>
            </a:r>
            <a:r>
              <a:rPr lang="en-US" sz="1400" kern="0" spc="-26" dirty="0" smtClean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.</a:t>
            </a:r>
          </a:p>
          <a:p>
            <a:pPr marL="0" indent="0" algn="l">
              <a:lnSpc>
                <a:spcPts val="2111"/>
              </a:lnSpc>
              <a:buNone/>
            </a:pPr>
            <a:r>
              <a:rPr lang="en-US" sz="1319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&lt;div </a:t>
            </a:r>
            <a:r>
              <a:rPr lang="en-US" sz="1319" b="1" i="1" kern="0" spc="-26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[ngClass] 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="{'active': isActive}"&gt;Content&lt;/div&gt;</a:t>
            </a:r>
            <a:r>
              <a:rPr lang="en-US" sz="1319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&lt;div </a:t>
            </a:r>
            <a:r>
              <a:rPr lang="en-US" sz="1319" b="1" i="1" kern="0" spc="-26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[ngStyle]</a:t>
            </a:r>
            <a:r>
              <a:rPr lang="en-US" sz="1319" b="1" kern="0" spc="-26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="{'color': isRed ? 'red' : 'blue'}"&gt;Styled Content&lt;/div&gt;</a:t>
            </a:r>
            <a:endParaRPr lang="en-US" sz="1319" dirty="0">
              <a:solidFill>
                <a:srgbClr val="7030A0"/>
              </a:solidFill>
            </a:endParaRPr>
          </a:p>
        </p:txBody>
      </p:sp>
      <p:sp>
        <p:nvSpPr>
          <p:cNvPr id="13" name="Text 7"/>
          <p:cNvSpPr/>
          <p:nvPr/>
        </p:nvSpPr>
        <p:spPr>
          <a:xfrm>
            <a:off x="637918" y="5858482"/>
            <a:ext cx="7971234" cy="2680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&lt;input </a:t>
            </a:r>
            <a:r>
              <a:rPr lang="en-US" sz="1319" b="1" i="1" kern="0" spc="-26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[(ngModel)]</a:t>
            </a:r>
            <a:r>
              <a:rPr lang="en-US" sz="1319" b="1" kern="0" spc="-26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="username" placeholder="Enter username"&gt;</a:t>
            </a:r>
            <a:endParaRPr lang="en-US" sz="1319" dirty="0">
              <a:solidFill>
                <a:srgbClr val="7030A0"/>
              </a:solidFill>
            </a:endParaRPr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8787" y="6355045"/>
            <a:ext cx="418862" cy="418862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583127" y="6773907"/>
            <a:ext cx="1971318" cy="2464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1940"/>
              </a:lnSpc>
              <a:buNone/>
            </a:pPr>
            <a:r>
              <a:rPr lang="en-US" sz="1552" b="1" u="sng" kern="0" spc="-3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Custom Directives</a:t>
            </a:r>
            <a:endParaRPr lang="en-US" sz="1552" u="sng" dirty="0"/>
          </a:p>
        </p:txBody>
      </p:sp>
      <p:sp>
        <p:nvSpPr>
          <p:cNvPr id="16" name="Text 9"/>
          <p:cNvSpPr/>
          <p:nvPr/>
        </p:nvSpPr>
        <p:spPr>
          <a:xfrm>
            <a:off x="532873" y="7195900"/>
            <a:ext cx="7971234" cy="804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11"/>
              </a:lnSpc>
              <a:buNone/>
            </a:pPr>
            <a:r>
              <a:rPr lang="en-US" sz="1400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Custom directives extend Angular's functionality by creating reusable logic and behavior that can be applied to elements. They allow developers to create custom behaviors and interactions.</a:t>
            </a:r>
            <a:r>
              <a:rPr lang="en-US" sz="1319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&lt;p</a:t>
            </a:r>
            <a:r>
              <a:rPr lang="en-US" sz="1319" b="1" i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 </a:t>
            </a:r>
            <a:r>
              <a:rPr lang="en-US" sz="1319" b="1" i="1" kern="0" spc="-26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appHighlight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&gt;Hover over this text to see the highlight effect.&lt;/p&gt;</a:t>
            </a:r>
            <a:endParaRPr lang="en-US" sz="1319" dirty="0">
              <a:solidFill>
                <a:srgbClr val="7030A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-253708"/>
            <a:ext cx="14582596" cy="8484781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4630400" cy="209454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97180" y="2270461"/>
            <a:ext cx="3942636" cy="4926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881"/>
              </a:lnSpc>
              <a:buNone/>
            </a:pPr>
            <a:r>
              <a:rPr lang="en-US" sz="3105" b="1" kern="0" spc="-62" dirty="0">
                <a:solidFill>
                  <a:srgbClr val="000000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Angular Forms</a:t>
            </a:r>
            <a:endParaRPr lang="en-US" sz="3105" dirty="0"/>
          </a:p>
        </p:txBody>
      </p:sp>
      <p:sp>
        <p:nvSpPr>
          <p:cNvPr id="6" name="Shape 2"/>
          <p:cNvSpPr/>
          <p:nvPr/>
        </p:nvSpPr>
        <p:spPr>
          <a:xfrm>
            <a:off x="2171402" y="5464188"/>
            <a:ext cx="10428446" cy="22860"/>
          </a:xfrm>
          <a:prstGeom prst="roundRect">
            <a:avLst>
              <a:gd name="adj" fmla="val 307865"/>
            </a:avLst>
          </a:prstGeom>
          <a:solidFill>
            <a:srgbClr val="D6BADD"/>
          </a:solidFill>
          <a:ln/>
        </p:spPr>
      </p:sp>
      <p:sp>
        <p:nvSpPr>
          <p:cNvPr id="7" name="Shape 3"/>
          <p:cNvSpPr/>
          <p:nvPr/>
        </p:nvSpPr>
        <p:spPr>
          <a:xfrm>
            <a:off x="4659111" y="5065745"/>
            <a:ext cx="22860" cy="586383"/>
          </a:xfrm>
          <a:prstGeom prst="roundRect">
            <a:avLst>
              <a:gd name="adj" fmla="val 307865"/>
            </a:avLst>
          </a:prstGeom>
          <a:solidFill>
            <a:srgbClr val="D6BADD"/>
          </a:solidFill>
          <a:ln/>
        </p:spPr>
      </p:sp>
      <p:sp>
        <p:nvSpPr>
          <p:cNvPr id="8" name="Shape 4"/>
          <p:cNvSpPr/>
          <p:nvPr/>
        </p:nvSpPr>
        <p:spPr>
          <a:xfrm>
            <a:off x="4477703" y="5264862"/>
            <a:ext cx="376952" cy="376952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4618492" y="5339960"/>
            <a:ext cx="118229" cy="2365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63"/>
              </a:lnSpc>
              <a:buNone/>
            </a:pPr>
            <a:r>
              <a:rPr lang="en-US" sz="1863" b="1" kern="0" spc="-37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1</a:t>
            </a:r>
            <a:endParaRPr lang="en-US" sz="1863" dirty="0"/>
          </a:p>
        </p:txBody>
      </p:sp>
      <p:sp>
        <p:nvSpPr>
          <p:cNvPr id="10" name="Text 6"/>
          <p:cNvSpPr/>
          <p:nvPr/>
        </p:nvSpPr>
        <p:spPr>
          <a:xfrm>
            <a:off x="3464183" y="2988761"/>
            <a:ext cx="2224236" cy="24596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40"/>
              </a:lnSpc>
              <a:buNone/>
            </a:pPr>
            <a:r>
              <a:rPr lang="en-US" sz="1552" b="1" u="sng" kern="0" spc="-3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Template-Driven Forms</a:t>
            </a:r>
            <a:endParaRPr lang="en-US" sz="1552" u="sng" dirty="0"/>
          </a:p>
        </p:txBody>
      </p:sp>
      <p:sp>
        <p:nvSpPr>
          <p:cNvPr id="11" name="Text 7"/>
          <p:cNvSpPr/>
          <p:nvPr/>
        </p:nvSpPr>
        <p:spPr>
          <a:xfrm>
            <a:off x="2279927" y="3453236"/>
            <a:ext cx="4795361" cy="13400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111"/>
              </a:lnSpc>
              <a:buNone/>
            </a:pPr>
            <a:r>
              <a:rPr lang="en-US" sz="1400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Template-driven forms are created using Angular directives and templates, making it easy to build forms using declarative syntax. The</a:t>
            </a:r>
            <a:r>
              <a:rPr lang="en-US" sz="1400" b="1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 ngModel</a:t>
            </a:r>
            <a:r>
              <a:rPr lang="en-US" sz="1400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 directive is central to data binding and validation in template-driven forms.</a:t>
            </a:r>
            <a:r>
              <a:rPr lang="en-US" sz="1319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&lt;form #form="ngForm"&gt; &lt;input name="name" </a:t>
            </a:r>
            <a:r>
              <a:rPr lang="en-US" sz="1319" b="1" kern="0" spc="-26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ngModel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&gt; &lt;/form&gt;</a:t>
            </a:r>
            <a:endParaRPr lang="en-US" sz="1319" dirty="0">
              <a:solidFill>
                <a:srgbClr val="7030A0"/>
              </a:solidFill>
            </a:endParaRPr>
          </a:p>
        </p:txBody>
      </p:sp>
      <p:sp>
        <p:nvSpPr>
          <p:cNvPr id="12" name="Shape 8"/>
          <p:cNvSpPr/>
          <p:nvPr/>
        </p:nvSpPr>
        <p:spPr>
          <a:xfrm>
            <a:off x="7292280" y="5464188"/>
            <a:ext cx="22860" cy="586383"/>
          </a:xfrm>
          <a:prstGeom prst="roundRect">
            <a:avLst>
              <a:gd name="adj" fmla="val 307865"/>
            </a:avLst>
          </a:prstGeom>
          <a:solidFill>
            <a:srgbClr val="D6BADD"/>
          </a:solidFill>
          <a:ln/>
        </p:spPr>
      </p:sp>
      <p:sp>
        <p:nvSpPr>
          <p:cNvPr id="13" name="Shape 9"/>
          <p:cNvSpPr/>
          <p:nvPr/>
        </p:nvSpPr>
        <p:spPr>
          <a:xfrm>
            <a:off x="7138035" y="5245774"/>
            <a:ext cx="376952" cy="376952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7267396" y="5315961"/>
            <a:ext cx="118229" cy="2365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63"/>
              </a:lnSpc>
              <a:buNone/>
            </a:pPr>
            <a:r>
              <a:rPr lang="en-US" sz="1863" b="1" kern="0" spc="-37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2</a:t>
            </a:r>
            <a:endParaRPr lang="en-US" sz="1863" dirty="0"/>
          </a:p>
        </p:txBody>
      </p:sp>
      <p:sp>
        <p:nvSpPr>
          <p:cNvPr id="15" name="Text 11"/>
          <p:cNvSpPr/>
          <p:nvPr/>
        </p:nvSpPr>
        <p:spPr>
          <a:xfrm>
            <a:off x="6317992" y="5994846"/>
            <a:ext cx="1971318" cy="2464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40"/>
              </a:lnSpc>
              <a:buNone/>
            </a:pPr>
            <a:r>
              <a:rPr lang="en-US" sz="1552" b="1" u="sng" kern="0" spc="-3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Reactive Forms</a:t>
            </a:r>
            <a:endParaRPr lang="en-US" sz="1552" u="sng" dirty="0"/>
          </a:p>
        </p:txBody>
      </p:sp>
      <p:sp>
        <p:nvSpPr>
          <p:cNvPr id="16" name="Text 12"/>
          <p:cNvSpPr/>
          <p:nvPr/>
        </p:nvSpPr>
        <p:spPr>
          <a:xfrm>
            <a:off x="4905911" y="6261623"/>
            <a:ext cx="4795480" cy="190130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111"/>
              </a:lnSpc>
              <a:buNone/>
            </a:pPr>
            <a:r>
              <a:rPr lang="en-US" sz="1400" kern="0" spc="-26" dirty="0">
                <a:solidFill>
                  <a:srgbClr val="272525"/>
                </a:solidFill>
                <a:latin typeface="Times New Roman" panose="02020603050405020304" pitchFamily="18" charset="0"/>
                <a:ea typeface="Source Sans Pro" pitchFamily="34" charset="-122"/>
                <a:cs typeface="Times New Roman" panose="02020603050405020304" pitchFamily="18" charset="0"/>
              </a:rPr>
              <a:t>Reactive forms provide a more powerful and flexible approach to form management, using classes and objects to represent form data and control. They offer more control over form state, validation, and asynchronous operations</a:t>
            </a:r>
            <a:r>
              <a:rPr lang="en-US" sz="1319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.
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this.form = </a:t>
            </a:r>
            <a:r>
              <a:rPr lang="en-US" sz="1319" b="1" u="sng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  <a:hlinkClick r:id="rId5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this.fb.group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({ name: [''] });</a:t>
            </a:r>
            <a:endParaRPr lang="en-US" sz="1319" dirty="0">
              <a:solidFill>
                <a:srgbClr val="7030A0"/>
              </a:solidFill>
            </a:endParaRPr>
          </a:p>
        </p:txBody>
      </p:sp>
      <p:sp>
        <p:nvSpPr>
          <p:cNvPr id="17" name="Text 13"/>
          <p:cNvSpPr/>
          <p:nvPr/>
        </p:nvSpPr>
        <p:spPr>
          <a:xfrm>
            <a:off x="4740295" y="7358896"/>
            <a:ext cx="4795480" cy="8040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111"/>
              </a:lnSpc>
              <a:buNone/>
            </a:pPr>
            <a:r>
              <a:rPr lang="en-US" sz="1319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
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&lt;form [formGroup]="form"&gt; &lt;input formControlName="name"&gt; &lt;/form&gt;</a:t>
            </a:r>
            <a:endParaRPr lang="en-US" sz="1319" dirty="0">
              <a:solidFill>
                <a:srgbClr val="7030A0"/>
              </a:solidFill>
            </a:endParaRPr>
          </a:p>
        </p:txBody>
      </p:sp>
      <p:sp>
        <p:nvSpPr>
          <p:cNvPr id="18" name="Shape 14"/>
          <p:cNvSpPr/>
          <p:nvPr/>
        </p:nvSpPr>
        <p:spPr>
          <a:xfrm>
            <a:off x="10104774" y="5464187"/>
            <a:ext cx="22860" cy="586383"/>
          </a:xfrm>
          <a:prstGeom prst="roundRect">
            <a:avLst>
              <a:gd name="adj" fmla="val 307865"/>
            </a:avLst>
          </a:prstGeom>
          <a:solidFill>
            <a:srgbClr val="D6BADD"/>
          </a:solidFill>
          <a:ln/>
        </p:spPr>
      </p:sp>
      <p:sp>
        <p:nvSpPr>
          <p:cNvPr id="19" name="Shape 15"/>
          <p:cNvSpPr/>
          <p:nvPr/>
        </p:nvSpPr>
        <p:spPr>
          <a:xfrm>
            <a:off x="9929405" y="5264862"/>
            <a:ext cx="376952" cy="376952"/>
          </a:xfrm>
          <a:prstGeom prst="roundRect">
            <a:avLst>
              <a:gd name="adj" fmla="val 18670"/>
            </a:avLst>
          </a:prstGeom>
          <a:solidFill>
            <a:srgbClr val="F0D4F7"/>
          </a:solidFill>
          <a:ln w="7620">
            <a:solidFill>
              <a:srgbClr val="D6BADD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10068519" y="5315961"/>
            <a:ext cx="118229" cy="23657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863"/>
              </a:lnSpc>
              <a:buNone/>
            </a:pPr>
            <a:r>
              <a:rPr lang="en-US" sz="1863" b="1" kern="0" spc="-37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3</a:t>
            </a:r>
            <a:endParaRPr lang="en-US" sz="1863" dirty="0"/>
          </a:p>
        </p:txBody>
      </p:sp>
      <p:sp>
        <p:nvSpPr>
          <p:cNvPr id="21" name="Text 17"/>
          <p:cNvSpPr/>
          <p:nvPr/>
        </p:nvSpPr>
        <p:spPr>
          <a:xfrm>
            <a:off x="8919269" y="2939058"/>
            <a:ext cx="1971318" cy="2464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1940"/>
              </a:lnSpc>
              <a:buNone/>
            </a:pPr>
            <a:r>
              <a:rPr lang="en-US" sz="1552" b="1" u="sng" kern="0" spc="-31" dirty="0">
                <a:solidFill>
                  <a:srgbClr val="272525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Validation</a:t>
            </a:r>
            <a:endParaRPr lang="en-US" sz="1552" u="sng" dirty="0"/>
          </a:p>
        </p:txBody>
      </p:sp>
      <p:sp>
        <p:nvSpPr>
          <p:cNvPr id="22" name="Text 18"/>
          <p:cNvSpPr/>
          <p:nvPr/>
        </p:nvSpPr>
        <p:spPr>
          <a:xfrm>
            <a:off x="7707034" y="3520677"/>
            <a:ext cx="4795480" cy="16080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ctr">
              <a:lnSpc>
                <a:spcPts val="2111"/>
              </a:lnSpc>
              <a:buNone/>
            </a:pPr>
            <a:r>
              <a:rPr lang="en-US" sz="1319" kern="0" spc="-26" dirty="0">
                <a:solidFill>
                  <a:srgbClr val="272525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Angular provides built-in validation mechanisms to ensure data quality, such as required fields, email validation, and custom validation logic. Validation errors can be displayed to users to guide them in correcting their input.
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this.myForm = new FormGroup({ name: new FormControl('', </a:t>
            </a:r>
            <a:r>
              <a:rPr lang="en-US" sz="1319" b="1" kern="0" spc="-26" dirty="0"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Validators.required</a:t>
            </a:r>
            <a:r>
              <a:rPr lang="en-US" sz="1319" b="1" kern="0" spc="-26" dirty="0">
                <a:solidFill>
                  <a:srgbClr val="7030A0"/>
                </a:solidFill>
                <a:latin typeface="Source Sans Pro" pitchFamily="34" charset="0"/>
                <a:ea typeface="Source Sans Pro" pitchFamily="34" charset="-122"/>
                <a:cs typeface="Source Sans Pro" pitchFamily="34" charset="-120"/>
              </a:rPr>
              <a:t>) });</a:t>
            </a:r>
            <a:endParaRPr lang="en-US" sz="1319" dirty="0">
              <a:solidFill>
                <a:srgbClr val="7030A0"/>
              </a:solidFill>
            </a:endParaRPr>
          </a:p>
        </p:txBody>
      </p:sp>
      <p:sp>
        <p:nvSpPr>
          <p:cNvPr id="23" name="Text 19"/>
          <p:cNvSpPr/>
          <p:nvPr/>
        </p:nvSpPr>
        <p:spPr>
          <a:xfrm>
            <a:off x="7566422" y="5354836"/>
            <a:ext cx="4795480" cy="26801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111"/>
              </a:lnSpc>
              <a:buNone/>
            </a:pPr>
            <a:endParaRPr lang="en-US" sz="1319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1025</Words>
  <Application>Microsoft Office PowerPoint</Application>
  <PresentationFormat>Custom</PresentationFormat>
  <Paragraphs>107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Arial Black</vt:lpstr>
      <vt:lpstr>Calibri</vt:lpstr>
      <vt:lpstr>Consolas</vt:lpstr>
      <vt:lpstr>Source Sans Pro</vt:lpstr>
      <vt:lpstr>Source Serif Pro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Maryam Nasir(5619) </cp:lastModifiedBy>
  <cp:revision>8</cp:revision>
  <dcterms:created xsi:type="dcterms:W3CDTF">2024-08-07T16:35:25Z</dcterms:created>
  <dcterms:modified xsi:type="dcterms:W3CDTF">2024-08-08T05:16:24Z</dcterms:modified>
</cp:coreProperties>
</file>